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1394D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1394D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1394D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1394D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1394D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1394D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1394D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1394D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1394D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1394D"/>
        </a:fontRef>
        <a:srgbClr val="3139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CE"/>
          </a:solidFill>
        </a:fill>
      </a:tcStyle>
    </a:wholeTbl>
    <a:band2H>
      <a:tcTxStyle/>
      <a:tcStyle>
        <a:tcBdr/>
        <a:fill>
          <a:solidFill>
            <a:srgbClr val="E6E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1394D"/>
        </a:fontRef>
        <a:srgbClr val="3139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4F1"/>
          </a:solidFill>
        </a:fill>
      </a:tcStyle>
    </a:wholeTbl>
    <a:band2H>
      <a:tcTxStyle/>
      <a:tcStyle>
        <a:tcBdr/>
        <a:fill>
          <a:solidFill>
            <a:srgbClr val="FCFA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1394D"/>
        </a:fontRef>
        <a:srgbClr val="3139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FBFF"/>
          </a:solidFill>
        </a:fill>
      </a:tcStyle>
    </a:wholeTbl>
    <a:band2H>
      <a:tcTxStyle/>
      <a:tcStyle>
        <a:tcBdr/>
        <a:fill>
          <a:solidFill>
            <a:srgbClr val="F6FD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1394D"/>
        </a:fontRef>
        <a:srgbClr val="3139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1394D"/>
        </a:fontRef>
        <a:srgbClr val="31394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1394D"/>
              </a:solidFill>
              <a:prstDash val="solid"/>
              <a:round/>
            </a:ln>
          </a:top>
          <a:bottom>
            <a:ln w="25400" cap="flat">
              <a:solidFill>
                <a:srgbClr val="3139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1394D"/>
              </a:solidFill>
              <a:prstDash val="solid"/>
              <a:round/>
            </a:ln>
          </a:top>
          <a:bottom>
            <a:ln w="25400" cap="flat">
              <a:solidFill>
                <a:srgbClr val="31394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1394D"/>
        </a:fontRef>
        <a:srgbClr val="31394D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F"/>
          </a:solidFill>
        </a:fill>
      </a:tcStyle>
    </a:wholeTbl>
    <a:band2H>
      <a:tcTxStyle/>
      <a:tcStyle>
        <a:tcBdr/>
        <a:fill>
          <a:solidFill>
            <a:srgbClr val="E7E7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1394D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1394D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1394D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1394D"/>
        </a:fontRef>
        <a:srgbClr val="31394D"/>
      </a:tcTxStyle>
      <a:tcStyle>
        <a:tcBdr>
          <a:left>
            <a:ln w="12700" cap="flat">
              <a:solidFill>
                <a:srgbClr val="31394D"/>
              </a:solidFill>
              <a:prstDash val="solid"/>
              <a:round/>
            </a:ln>
          </a:left>
          <a:right>
            <a:ln w="12700" cap="flat">
              <a:solidFill>
                <a:srgbClr val="31394D"/>
              </a:solidFill>
              <a:prstDash val="solid"/>
              <a:round/>
            </a:ln>
          </a:right>
          <a:top>
            <a:ln w="12700" cap="flat">
              <a:solidFill>
                <a:srgbClr val="31394D"/>
              </a:solidFill>
              <a:prstDash val="solid"/>
              <a:round/>
            </a:ln>
          </a:top>
          <a:bottom>
            <a:ln w="12700" cap="flat">
              <a:solidFill>
                <a:srgbClr val="31394D"/>
              </a:solidFill>
              <a:prstDash val="solid"/>
              <a:round/>
            </a:ln>
          </a:bottom>
          <a:insideH>
            <a:ln w="12700" cap="flat">
              <a:solidFill>
                <a:srgbClr val="31394D"/>
              </a:solidFill>
              <a:prstDash val="solid"/>
              <a:round/>
            </a:ln>
          </a:insideH>
          <a:insideV>
            <a:ln w="12700" cap="flat">
              <a:solidFill>
                <a:srgbClr val="31394D"/>
              </a:solidFill>
              <a:prstDash val="solid"/>
              <a:round/>
            </a:ln>
          </a:insideV>
        </a:tcBdr>
        <a:fill>
          <a:solidFill>
            <a:srgbClr val="31394D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31394D"/>
        </a:fontRef>
        <a:srgbClr val="31394D"/>
      </a:tcTxStyle>
      <a:tcStyle>
        <a:tcBdr>
          <a:left>
            <a:ln w="12700" cap="flat">
              <a:solidFill>
                <a:srgbClr val="31394D"/>
              </a:solidFill>
              <a:prstDash val="solid"/>
              <a:round/>
            </a:ln>
          </a:left>
          <a:right>
            <a:ln w="12700" cap="flat">
              <a:solidFill>
                <a:srgbClr val="31394D"/>
              </a:solidFill>
              <a:prstDash val="solid"/>
              <a:round/>
            </a:ln>
          </a:right>
          <a:top>
            <a:ln w="12700" cap="flat">
              <a:solidFill>
                <a:srgbClr val="31394D"/>
              </a:solidFill>
              <a:prstDash val="solid"/>
              <a:round/>
            </a:ln>
          </a:top>
          <a:bottom>
            <a:ln w="12700" cap="flat">
              <a:solidFill>
                <a:srgbClr val="31394D"/>
              </a:solidFill>
              <a:prstDash val="solid"/>
              <a:round/>
            </a:ln>
          </a:bottom>
          <a:insideH>
            <a:ln w="12700" cap="flat">
              <a:solidFill>
                <a:srgbClr val="31394D"/>
              </a:solidFill>
              <a:prstDash val="solid"/>
              <a:round/>
            </a:ln>
          </a:insideH>
          <a:insideV>
            <a:ln w="12700" cap="flat">
              <a:solidFill>
                <a:srgbClr val="31394D"/>
              </a:solidFill>
              <a:prstDash val="solid"/>
              <a:round/>
            </a:ln>
          </a:insideV>
        </a:tcBdr>
        <a:fill>
          <a:solidFill>
            <a:srgbClr val="31394D">
              <a:alpha val="20000"/>
            </a:srgbClr>
          </a:solidFill>
        </a:fill>
      </a:tcStyle>
    </a:firstCol>
    <a:lastRow>
      <a:tcTxStyle b="on" i="off">
        <a:fontRef idx="minor">
          <a:srgbClr val="31394D"/>
        </a:fontRef>
        <a:srgbClr val="31394D"/>
      </a:tcTxStyle>
      <a:tcStyle>
        <a:tcBdr>
          <a:left>
            <a:ln w="12700" cap="flat">
              <a:solidFill>
                <a:srgbClr val="31394D"/>
              </a:solidFill>
              <a:prstDash val="solid"/>
              <a:round/>
            </a:ln>
          </a:left>
          <a:right>
            <a:ln w="12700" cap="flat">
              <a:solidFill>
                <a:srgbClr val="31394D"/>
              </a:solidFill>
              <a:prstDash val="solid"/>
              <a:round/>
            </a:ln>
          </a:right>
          <a:top>
            <a:ln w="50800" cap="flat">
              <a:solidFill>
                <a:srgbClr val="31394D"/>
              </a:solidFill>
              <a:prstDash val="solid"/>
              <a:round/>
            </a:ln>
          </a:top>
          <a:bottom>
            <a:ln w="12700" cap="flat">
              <a:solidFill>
                <a:srgbClr val="31394D"/>
              </a:solidFill>
              <a:prstDash val="solid"/>
              <a:round/>
            </a:ln>
          </a:bottom>
          <a:insideH>
            <a:ln w="12700" cap="flat">
              <a:solidFill>
                <a:srgbClr val="31394D"/>
              </a:solidFill>
              <a:prstDash val="solid"/>
              <a:round/>
            </a:ln>
          </a:insideH>
          <a:insideV>
            <a:ln w="12700" cap="flat">
              <a:solidFill>
                <a:srgbClr val="31394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31394D"/>
        </a:fontRef>
        <a:srgbClr val="31394D"/>
      </a:tcTxStyle>
      <a:tcStyle>
        <a:tcBdr>
          <a:left>
            <a:ln w="12700" cap="flat">
              <a:solidFill>
                <a:srgbClr val="31394D"/>
              </a:solidFill>
              <a:prstDash val="solid"/>
              <a:round/>
            </a:ln>
          </a:left>
          <a:right>
            <a:ln w="12700" cap="flat">
              <a:solidFill>
                <a:srgbClr val="31394D"/>
              </a:solidFill>
              <a:prstDash val="solid"/>
              <a:round/>
            </a:ln>
          </a:right>
          <a:top>
            <a:ln w="12700" cap="flat">
              <a:solidFill>
                <a:srgbClr val="31394D"/>
              </a:solidFill>
              <a:prstDash val="solid"/>
              <a:round/>
            </a:ln>
          </a:top>
          <a:bottom>
            <a:ln w="25400" cap="flat">
              <a:solidFill>
                <a:srgbClr val="31394D"/>
              </a:solidFill>
              <a:prstDash val="solid"/>
              <a:round/>
            </a:ln>
          </a:bottom>
          <a:insideH>
            <a:ln w="12700" cap="flat">
              <a:solidFill>
                <a:srgbClr val="31394D"/>
              </a:solidFill>
              <a:prstDash val="solid"/>
              <a:round/>
            </a:ln>
          </a:insideH>
          <a:insideV>
            <a:ln w="12700" cap="flat">
              <a:solidFill>
                <a:srgbClr val="31394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;p2"/>
          <p:cNvSpPr/>
          <p:nvPr/>
        </p:nvSpPr>
        <p:spPr>
          <a:xfrm>
            <a:off x="-126" y="-1"/>
            <a:ext cx="9144252" cy="4398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99" y="8707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11699" y="539725"/>
            <a:ext cx="8520602" cy="12825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878559"/>
            <a:ext cx="4242601" cy="738301"/>
          </a:xfrm>
          <a:prstGeom prst="rect">
            <a:avLst/>
          </a:prstGeom>
        </p:spPr>
        <p:txBody>
          <a:bodyPr/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626B73"/>
                </a:solidFill>
              </a:defRPr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626B73"/>
                </a:solidFill>
              </a:defRPr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626B73"/>
                </a:solidFill>
              </a:defRPr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626B73"/>
                </a:solidFill>
              </a:defRPr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626B7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bg>
      <p:bgPr>
        <a:solidFill>
          <a:srgbClr val="3139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xx%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1"/>
          </a:xfrm>
          <a:prstGeom prst="rect">
            <a:avLst/>
          </a:prstGeom>
        </p:spPr>
        <p:txBody>
          <a:bodyPr anchor="b"/>
          <a:lstStyle>
            <a:lvl1pPr>
              <a:defRPr sz="10000"/>
            </a:lvl1pPr>
          </a:lstStyle>
          <a:p>
            <a:r>
              <a:t>xx%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121424"/>
            <a:ext cx="5334901" cy="94260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5;p3"/>
          <p:cNvSpPr/>
          <p:nvPr/>
        </p:nvSpPr>
        <p:spPr>
          <a:xfrm>
            <a:off x="-1" y="48098"/>
            <a:ext cx="9144252" cy="4398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99" y="8707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3" name="Google Shape;16;p3"/>
          <p:cNvSpPr/>
          <p:nvPr/>
        </p:nvSpPr>
        <p:spPr>
          <a:xfrm>
            <a:off x="-1" y="-1"/>
            <a:ext cx="9144252" cy="4398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599" y="8707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311699" y="539725"/>
            <a:ext cx="8520602" cy="1282501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rgbClr val="3139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" name="Google Shape;21;p4"/>
          <p:cNvSpPr/>
          <p:nvPr/>
        </p:nvSpPr>
        <p:spPr>
          <a:xfrm>
            <a:off x="-1" y="44125"/>
            <a:ext cx="4313627" cy="4399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"/>
                </a:moveTo>
                <a:lnTo>
                  <a:pt x="21584" y="0"/>
                </a:lnTo>
                <a:lnTo>
                  <a:pt x="21600" y="1553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" name="Google Shape;22;p4"/>
          <p:cNvSpPr/>
          <p:nvPr/>
        </p:nvSpPr>
        <p:spPr>
          <a:xfrm>
            <a:off x="-126" y="0"/>
            <a:ext cx="4316902" cy="439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"/>
                </a:moveTo>
                <a:lnTo>
                  <a:pt x="21600" y="0"/>
                </a:lnTo>
                <a:lnTo>
                  <a:pt x="21586" y="15533"/>
                </a:lnTo>
                <a:lnTo>
                  <a:pt x="0" y="21600"/>
                </a:lnTo>
                <a:close/>
              </a:path>
            </a:pathLst>
          </a:custGeom>
          <a:solidFill>
            <a:srgbClr val="31394D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311724" y="500924"/>
            <a:ext cx="3706502" cy="25089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644675" y="500924"/>
            <a:ext cx="4166400" cy="4098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505699"/>
            <a:ext cx="3999902" cy="30762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Google Shape;30;p5"/>
          <p:cNvSpPr txBox="1">
            <a:spLocks noGrp="1"/>
          </p:cNvSpPr>
          <p:nvPr>
            <p:ph type="body" sz="half" idx="21"/>
          </p:nvPr>
        </p:nvSpPr>
        <p:spPr>
          <a:xfrm>
            <a:off x="4832399" y="1505699"/>
            <a:ext cx="3999902" cy="30762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37;p7"/>
          <p:cNvSpPr/>
          <p:nvPr/>
        </p:nvSpPr>
        <p:spPr>
          <a:xfrm>
            <a:off x="-1" y="0"/>
            <a:ext cx="3764402" cy="5143500"/>
          </a:xfrm>
          <a:prstGeom prst="rect">
            <a:avLst/>
          </a:prstGeom>
          <a:solidFill>
            <a:srgbClr val="3139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311724" y="500924"/>
            <a:ext cx="3127501" cy="18291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390650"/>
            <a:ext cx="3127501" cy="2298001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accent2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311674" y="798599"/>
            <a:ext cx="6247802" cy="3546301"/>
          </a:xfrm>
          <a:prstGeom prst="rect">
            <a:avLst/>
          </a:prstGeom>
        </p:spPr>
        <p:txBody>
          <a:bodyPr anchor="ctr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3139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311299" y="500924"/>
            <a:ext cx="3704401" cy="20496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2626724"/>
            <a:ext cx="3704400" cy="926701"/>
          </a:xfrm>
          <a:prstGeom prst="rect">
            <a:avLst/>
          </a:prstGeom>
        </p:spPr>
        <p:txBody>
          <a:bodyPr/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chemeClr val="accent2"/>
                </a:solidFill>
              </a:defRPr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chemeClr val="accent2"/>
                </a:solidFill>
              </a:defRPr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chemeClr val="accent2"/>
                </a:solidFill>
              </a:defRPr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chemeClr val="accent2"/>
                </a:solidFill>
              </a:defRPr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Google Shape;48;p9"/>
          <p:cNvSpPr txBox="1">
            <a:spLocks noGrp="1"/>
          </p:cNvSpPr>
          <p:nvPr>
            <p:ph type="body" sz="half" idx="21"/>
          </p:nvPr>
        </p:nvSpPr>
        <p:spPr>
          <a:xfrm>
            <a:off x="4879025" y="500924"/>
            <a:ext cx="3954000" cy="4111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51;p10"/>
          <p:cNvSpPr/>
          <p:nvPr/>
        </p:nvSpPr>
        <p:spPr>
          <a:xfrm>
            <a:off x="0" y="4368999"/>
            <a:ext cx="9144000" cy="774302"/>
          </a:xfrm>
          <a:prstGeom prst="rect">
            <a:avLst/>
          </a:prstGeom>
          <a:solidFill>
            <a:srgbClr val="3139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521399"/>
            <a:ext cx="7979401" cy="4605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>
              <a:lnSpc>
                <a:spcPct val="100000"/>
              </a:lnSpc>
              <a:buClrTx/>
              <a:buFontTx/>
              <a:defRPr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>
              <a:lnSpc>
                <a:spcPct val="100000"/>
              </a:lnSpc>
              <a:buClrTx/>
              <a:buFontTx/>
              <a:defRPr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>
              <a:lnSpc>
                <a:spcPct val="100000"/>
              </a:lnSpc>
              <a:buClrTx/>
              <a:buFontTx/>
              <a:defRPr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>
              <a:lnSpc>
                <a:spcPct val="100000"/>
              </a:lnSpc>
              <a:buClrTx/>
              <a:buFontTx/>
              <a:defRPr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3139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11724" y="500924"/>
            <a:ext cx="8520602" cy="62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692391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/>
          </a:bodyPr>
          <a:lstStyle>
            <a:lvl1pPr algn="r">
              <a:def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rriweather"/>
          <a:ea typeface="Merriweather"/>
          <a:cs typeface="Merriweather"/>
          <a:sym typeface="Merriweather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rriweather"/>
          <a:ea typeface="Merriweather"/>
          <a:cs typeface="Merriweather"/>
          <a:sym typeface="Merriweather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rriweather"/>
          <a:ea typeface="Merriweather"/>
          <a:cs typeface="Merriweather"/>
          <a:sym typeface="Merriweather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rriweather"/>
          <a:ea typeface="Merriweather"/>
          <a:cs typeface="Merriweather"/>
          <a:sym typeface="Merriweather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rriweather"/>
          <a:ea typeface="Merriweather"/>
          <a:cs typeface="Merriweather"/>
          <a:sym typeface="Merriweather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rriweather"/>
          <a:ea typeface="Merriweather"/>
          <a:cs typeface="Merriweather"/>
          <a:sym typeface="Merriweather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rriweather"/>
          <a:ea typeface="Merriweather"/>
          <a:cs typeface="Merriweather"/>
          <a:sym typeface="Merriweather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rriweather"/>
          <a:ea typeface="Merriweather"/>
          <a:cs typeface="Merriweather"/>
          <a:sym typeface="Merriweather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rriweather"/>
          <a:ea typeface="Merriweather"/>
          <a:cs typeface="Merriweather"/>
          <a:sym typeface="Merriweather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300"/>
        <a:buFont typeface="Helvetica"/>
        <a:buChar char="●"/>
        <a:tabLst/>
        <a:defRPr sz="1300" b="0" i="0" u="none" strike="noStrike" cap="none" spc="0" baseline="0">
          <a:solidFill>
            <a:srgbClr val="666666"/>
          </a:solidFill>
          <a:uFillTx/>
          <a:latin typeface="Roboto"/>
          <a:ea typeface="Roboto"/>
          <a:cs typeface="Roboto"/>
          <a:sym typeface="Roboto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300"/>
        <a:buFont typeface="Helvetica"/>
        <a:buChar char="○"/>
        <a:tabLst/>
        <a:defRPr sz="1300" b="0" i="0" u="none" strike="noStrike" cap="none" spc="0" baseline="0">
          <a:solidFill>
            <a:srgbClr val="666666"/>
          </a:solidFill>
          <a:uFillTx/>
          <a:latin typeface="Roboto"/>
          <a:ea typeface="Roboto"/>
          <a:cs typeface="Roboto"/>
          <a:sym typeface="Roboto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300"/>
        <a:buFont typeface="Helvetica"/>
        <a:buChar char="■"/>
        <a:tabLst/>
        <a:defRPr sz="1300" b="0" i="0" u="none" strike="noStrike" cap="none" spc="0" baseline="0">
          <a:solidFill>
            <a:srgbClr val="666666"/>
          </a:solidFill>
          <a:uFillTx/>
          <a:latin typeface="Roboto"/>
          <a:ea typeface="Roboto"/>
          <a:cs typeface="Roboto"/>
          <a:sym typeface="Roboto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300"/>
        <a:buFont typeface="Helvetica"/>
        <a:buChar char="●"/>
        <a:tabLst/>
        <a:defRPr sz="1300" b="0" i="0" u="none" strike="noStrike" cap="none" spc="0" baseline="0">
          <a:solidFill>
            <a:srgbClr val="666666"/>
          </a:solidFill>
          <a:uFillTx/>
          <a:latin typeface="Roboto"/>
          <a:ea typeface="Roboto"/>
          <a:cs typeface="Roboto"/>
          <a:sym typeface="Roboto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300"/>
        <a:buFont typeface="Helvetica"/>
        <a:buChar char="○"/>
        <a:tabLst/>
        <a:defRPr sz="1300" b="0" i="0" u="none" strike="noStrike" cap="none" spc="0" baseline="0">
          <a:solidFill>
            <a:srgbClr val="666666"/>
          </a:solidFill>
          <a:uFillTx/>
          <a:latin typeface="Roboto"/>
          <a:ea typeface="Roboto"/>
          <a:cs typeface="Roboto"/>
          <a:sym typeface="Roboto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300"/>
        <a:buFont typeface="Helvetica"/>
        <a:buChar char="■"/>
        <a:tabLst/>
        <a:defRPr sz="1300" b="0" i="0" u="none" strike="noStrike" cap="none" spc="0" baseline="0">
          <a:solidFill>
            <a:srgbClr val="666666"/>
          </a:solidFill>
          <a:uFillTx/>
          <a:latin typeface="Roboto"/>
          <a:ea typeface="Roboto"/>
          <a:cs typeface="Roboto"/>
          <a:sym typeface="Roboto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300"/>
        <a:buFont typeface="Helvetica"/>
        <a:buChar char="●"/>
        <a:tabLst/>
        <a:defRPr sz="1300" b="0" i="0" u="none" strike="noStrike" cap="none" spc="0" baseline="0">
          <a:solidFill>
            <a:srgbClr val="666666"/>
          </a:solidFill>
          <a:uFillTx/>
          <a:latin typeface="Roboto"/>
          <a:ea typeface="Roboto"/>
          <a:cs typeface="Roboto"/>
          <a:sym typeface="Roboto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300"/>
        <a:buFont typeface="Helvetica"/>
        <a:buChar char="○"/>
        <a:tabLst/>
        <a:defRPr sz="1300" b="0" i="0" u="none" strike="noStrike" cap="none" spc="0" baseline="0">
          <a:solidFill>
            <a:srgbClr val="666666"/>
          </a:solidFill>
          <a:uFillTx/>
          <a:latin typeface="Roboto"/>
          <a:ea typeface="Roboto"/>
          <a:cs typeface="Roboto"/>
          <a:sym typeface="Roboto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666666"/>
        </a:buClr>
        <a:buSzPts val="1300"/>
        <a:buFont typeface="Helvetica"/>
        <a:buChar char="■"/>
        <a:tabLst/>
        <a:defRPr sz="1300" b="0" i="0" u="none" strike="noStrike" cap="none" spc="0" baseline="0">
          <a:solidFill>
            <a:srgbClr val="666666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g"/><Relationship Id="rId1" Type="http://schemas.microsoft.com/office/2007/relationships/media" Target="../media/media4.m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pg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6" Type="http://schemas.openxmlformats.org/officeDocument/2006/relationships/video" Target="../media/media4.mpg"/><Relationship Id="rId5" Type="http://schemas.microsoft.com/office/2007/relationships/media" Target="../media/media4.mpg"/><Relationship Id="rId10" Type="http://schemas.openxmlformats.org/officeDocument/2006/relationships/image" Target="../media/image23.png"/><Relationship Id="rId4" Type="http://schemas.openxmlformats.org/officeDocument/2006/relationships/video" Target="../media/media3.mp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cturio.com/concepts/stages-of-transcrip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64;p13"/>
          <p:cNvSpPr txBox="1">
            <a:spLocks noGrp="1"/>
          </p:cNvSpPr>
          <p:nvPr>
            <p:ph type="ctrTitle"/>
          </p:nvPr>
        </p:nvSpPr>
        <p:spPr>
          <a:xfrm>
            <a:off x="311699" y="539725"/>
            <a:ext cx="8520602" cy="1282501"/>
          </a:xfrm>
          <a:prstGeom prst="rect">
            <a:avLst/>
          </a:prstGeom>
        </p:spPr>
        <p:txBody>
          <a:bodyPr/>
          <a:lstStyle/>
          <a:p>
            <a:r>
              <a:t>Coarse-Grained Simulations of Supercoiled DNA</a:t>
            </a:r>
          </a:p>
        </p:txBody>
      </p:sp>
      <p:sp>
        <p:nvSpPr>
          <p:cNvPr id="119" name="Google Shape;65;p13"/>
          <p:cNvSpPr txBox="1">
            <a:spLocks noGrp="1"/>
          </p:cNvSpPr>
          <p:nvPr>
            <p:ph type="subTitle" sz="quarter" idx="1"/>
          </p:nvPr>
        </p:nvSpPr>
        <p:spPr>
          <a:xfrm>
            <a:off x="311700" y="1878559"/>
            <a:ext cx="4242600" cy="7383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r>
              <a:t>Cayson Hamilton</a:t>
            </a:r>
          </a:p>
        </p:txBody>
      </p:sp>
      <p:pic>
        <p:nvPicPr>
          <p:cNvPr id="120" name="Google Shape;66;p13" descr="Google Shape;66;p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168" y="1763416"/>
            <a:ext cx="3218882" cy="3016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Google Shape;67;p13" descr="Google Shape;67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50" y="3387673"/>
            <a:ext cx="1615926" cy="1615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after_stage_2.mpg" descr="after_stage_2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94215" y="-589007"/>
            <a:ext cx="9530620" cy="646329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A Look at The Structure"/>
          <p:cNvSpPr txBox="1"/>
          <p:nvPr/>
        </p:nvSpPr>
        <p:spPr>
          <a:xfrm>
            <a:off x="3125902" y="4633985"/>
            <a:ext cx="7979401" cy="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 marL="228600" algn="ctr">
              <a:defRPr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A Look at The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28;p21"/>
          <p:cNvSpPr txBox="1">
            <a:spLocks noGrp="1"/>
          </p:cNvSpPr>
          <p:nvPr>
            <p:ph type="title"/>
          </p:nvPr>
        </p:nvSpPr>
        <p:spPr>
          <a:xfrm>
            <a:off x="311724" y="500924"/>
            <a:ext cx="8520602" cy="623702"/>
          </a:xfrm>
          <a:prstGeom prst="rect">
            <a:avLst/>
          </a:prstGeom>
        </p:spPr>
        <p:txBody>
          <a:bodyPr/>
          <a:lstStyle/>
          <a:p>
            <a:r>
              <a:t>257 H-NS Proteins</a:t>
            </a:r>
          </a:p>
        </p:txBody>
      </p:sp>
      <p:pic>
        <p:nvPicPr>
          <p:cNvPr id="167" name="Google Shape;129;p21" descr="Google Shape;129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5" y="1362424"/>
            <a:ext cx="6313224" cy="3518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oogle Shape;130;p21" descr="Google Shape;130;p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399" y="552724"/>
            <a:ext cx="3566950" cy="403805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 Look at The Structure">
            <a:extLst>
              <a:ext uri="{FF2B5EF4-FFF2-40B4-BE49-F238E27FC236}">
                <a16:creationId xmlns:a16="http://schemas.microsoft.com/office/drawing/2014/main" id="{A63600CB-083A-A3AE-4950-CC728752FF47}"/>
              </a:ext>
            </a:extLst>
          </p:cNvPr>
          <p:cNvSpPr txBox="1">
            <a:spLocks/>
          </p:cNvSpPr>
          <p:nvPr/>
        </p:nvSpPr>
        <p:spPr>
          <a:xfrm>
            <a:off x="3780636" y="4683000"/>
            <a:ext cx="7979400" cy="460500"/>
          </a:xfrm>
          <a:prstGeom prst="rect">
            <a:avLst/>
          </a:prstGeom>
        </p:spPr>
        <p:txBody>
          <a:bodyPr/>
          <a:lstStyle>
            <a:lvl1pPr marL="457200" marR="0" indent="-311150" algn="ctr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●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9686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○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4258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■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8830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●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3402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○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27974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■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32546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●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37118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○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41690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■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 hangingPunct="1">
              <a:buNone/>
            </a:pPr>
            <a:r>
              <a:rPr lang="en-US" dirty="0"/>
              <a:t>*Allows for reversible binding*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rotationY.mpg" descr="rotationY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4277" y="-1562048"/>
            <a:ext cx="9332554" cy="702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A Look at The Structure"/>
          <p:cNvSpPr txBox="1">
            <a:spLocks noGrp="1"/>
          </p:cNvSpPr>
          <p:nvPr>
            <p:ph type="body" sz="quarter" idx="1"/>
          </p:nvPr>
        </p:nvSpPr>
        <p:spPr>
          <a:xfrm>
            <a:off x="3406924" y="4525900"/>
            <a:ext cx="7979400" cy="4605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/>
              <a:t>A Look at The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41;p23"/>
          <p:cNvSpPr txBox="1">
            <a:spLocks noGrp="1"/>
          </p:cNvSpPr>
          <p:nvPr>
            <p:ph type="title"/>
          </p:nvPr>
        </p:nvSpPr>
        <p:spPr>
          <a:xfrm>
            <a:off x="311724" y="500924"/>
            <a:ext cx="8520602" cy="623702"/>
          </a:xfrm>
          <a:prstGeom prst="rect">
            <a:avLst/>
          </a:prstGeom>
        </p:spPr>
        <p:txBody>
          <a:bodyPr/>
          <a:lstStyle/>
          <a:p>
            <a:r>
              <a:t>Plectonemic Loops/Topological Domains</a:t>
            </a:r>
          </a:p>
        </p:txBody>
      </p:sp>
      <p:pic>
        <p:nvPicPr>
          <p:cNvPr id="174" name="Google Shape;142;p23" descr="Google Shape;142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0" y="1417350"/>
            <a:ext cx="4973700" cy="2771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lectonemic2.jpg" descr="plectonemic2.jpg"/>
          <p:cNvPicPr>
            <a:picLocks noChangeAspect="1"/>
          </p:cNvPicPr>
          <p:nvPr/>
        </p:nvPicPr>
        <p:blipFill>
          <a:blip r:embed="rId3"/>
          <a:srcRect l="17957" t="1241" r="12482" b="27554"/>
          <a:stretch>
            <a:fillRect/>
          </a:stretch>
        </p:blipFill>
        <p:spPr>
          <a:xfrm>
            <a:off x="4993148" y="1914679"/>
            <a:ext cx="3430760" cy="3017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48;p24"/>
          <p:cNvSpPr txBox="1">
            <a:spLocks noGrp="1"/>
          </p:cNvSpPr>
          <p:nvPr>
            <p:ph type="title"/>
          </p:nvPr>
        </p:nvSpPr>
        <p:spPr>
          <a:xfrm>
            <a:off x="311724" y="500924"/>
            <a:ext cx="8520602" cy="623702"/>
          </a:xfrm>
          <a:prstGeom prst="rect">
            <a:avLst/>
          </a:prstGeom>
        </p:spPr>
        <p:txBody>
          <a:bodyPr/>
          <a:lstStyle/>
          <a:p>
            <a:r>
              <a:t>604 IHF Proteins</a:t>
            </a:r>
          </a:p>
        </p:txBody>
      </p:sp>
      <p:pic>
        <p:nvPicPr>
          <p:cNvPr id="178" name="Google Shape;149;p24" descr="Google Shape;149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9" y="1312125"/>
            <a:ext cx="5099691" cy="3714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oogle Shape;150;p24" descr="Google Shape;150;p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095" y="564075"/>
            <a:ext cx="3063157" cy="371407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 Look at The Structure">
            <a:extLst>
              <a:ext uri="{FF2B5EF4-FFF2-40B4-BE49-F238E27FC236}">
                <a16:creationId xmlns:a16="http://schemas.microsoft.com/office/drawing/2014/main" id="{EFCC4586-D8AB-6E8A-AB12-2FEF18532815}"/>
              </a:ext>
            </a:extLst>
          </p:cNvPr>
          <p:cNvSpPr txBox="1">
            <a:spLocks/>
          </p:cNvSpPr>
          <p:nvPr/>
        </p:nvSpPr>
        <p:spPr>
          <a:xfrm>
            <a:off x="3184973" y="4565700"/>
            <a:ext cx="7979400" cy="460500"/>
          </a:xfrm>
          <a:prstGeom prst="rect">
            <a:avLst/>
          </a:prstGeom>
        </p:spPr>
        <p:txBody>
          <a:bodyPr/>
          <a:lstStyle>
            <a:lvl1pPr marL="457200" marR="0" indent="-311150" algn="ctr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●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9686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○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2pPr>
            <a:lvl3pPr marL="14258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■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3pPr>
            <a:lvl4pPr marL="18830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●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4pPr>
            <a:lvl5pPr marL="23402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○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5pPr>
            <a:lvl6pPr marL="27974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■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6pPr>
            <a:lvl7pPr marL="32546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●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7pPr>
            <a:lvl8pPr marL="37118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○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8pPr>
            <a:lvl9pPr marL="4169063" marR="0" indent="-352713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elvetica"/>
              <a:buChar char="■"/>
              <a:tabLst/>
              <a:defRPr sz="1300" b="0" i="0" u="none" strike="noStrike" cap="none" spc="0" baseline="0">
                <a:solidFill>
                  <a:srgbClr val="666666"/>
                </a:solidFill>
                <a:uFillTx/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 hangingPunct="1">
              <a:buNone/>
            </a:pPr>
            <a:r>
              <a:rPr lang="en-US" dirty="0"/>
              <a:t>*No reversible binding*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rotationY.mpg" descr="rotationY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8145" y="-760885"/>
            <a:ext cx="9220291" cy="666527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A Look at The Structure"/>
          <p:cNvSpPr txBox="1">
            <a:spLocks noGrp="1"/>
          </p:cNvSpPr>
          <p:nvPr>
            <p:ph type="body" sz="quarter" idx="1"/>
          </p:nvPr>
        </p:nvSpPr>
        <p:spPr>
          <a:xfrm>
            <a:off x="3551037" y="4525900"/>
            <a:ext cx="7979401" cy="4605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A Look at The Structure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61;p26"/>
          <p:cNvSpPr txBox="1">
            <a:spLocks noGrp="1"/>
          </p:cNvSpPr>
          <p:nvPr>
            <p:ph type="title"/>
          </p:nvPr>
        </p:nvSpPr>
        <p:spPr>
          <a:xfrm>
            <a:off x="311724" y="500924"/>
            <a:ext cx="8520602" cy="623702"/>
          </a:xfrm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pic>
        <p:nvPicPr>
          <p:cNvPr id="185" name="Nbp=99996_Nmotor=100_t=180000000.png" descr="Nbp=99996_Nmotor=100_t=180000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1" y="1777102"/>
            <a:ext cx="2777535" cy="2602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wide_angle2.jpg" descr="wide_angle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516" y="1777102"/>
            <a:ext cx="3029195" cy="26028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16.jpeg" descr="image16.jpeg"/>
          <p:cNvPicPr>
            <a:picLocks noChangeAspect="1"/>
          </p:cNvPicPr>
          <p:nvPr/>
        </p:nvPicPr>
        <p:blipFill>
          <a:blip r:embed="rId4"/>
          <a:srcRect l="10734" r="4828"/>
          <a:stretch>
            <a:fillRect/>
          </a:stretch>
        </p:blipFill>
        <p:spPr>
          <a:xfrm>
            <a:off x="6090421" y="1777190"/>
            <a:ext cx="3017576" cy="260274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Naked DNA"/>
          <p:cNvSpPr txBox="1"/>
          <p:nvPr/>
        </p:nvSpPr>
        <p:spPr>
          <a:xfrm>
            <a:off x="857718" y="4412143"/>
            <a:ext cx="95144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Naked DNA</a:t>
            </a:r>
          </a:p>
        </p:txBody>
      </p:sp>
      <p:sp>
        <p:nvSpPr>
          <p:cNvPr id="189" name="H-NS Proteins"/>
          <p:cNvSpPr txBox="1"/>
          <p:nvPr/>
        </p:nvSpPr>
        <p:spPr>
          <a:xfrm>
            <a:off x="3997523" y="4412143"/>
            <a:ext cx="1148954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H-NS Proteins</a:t>
            </a:r>
          </a:p>
        </p:txBody>
      </p:sp>
      <p:sp>
        <p:nvSpPr>
          <p:cNvPr id="190" name="IHF Proteins"/>
          <p:cNvSpPr txBox="1"/>
          <p:nvPr/>
        </p:nvSpPr>
        <p:spPr>
          <a:xfrm>
            <a:off x="7098762" y="4412143"/>
            <a:ext cx="1000759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IHF Proteins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mparis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Comparison</a:t>
            </a:r>
          </a:p>
        </p:txBody>
      </p:sp>
      <p:pic>
        <p:nvPicPr>
          <p:cNvPr id="193" name="after_stage_2.mpg" descr="after_stage_2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31" y="1950451"/>
            <a:ext cx="3108610" cy="2108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rotationY.mpg" descr="rotationY.mpg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36808" y="1950451"/>
            <a:ext cx="2799331" cy="2108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rotationY.mpg" descr="rotationY.mpg"/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54182" y="1950451"/>
            <a:ext cx="2916258" cy="210813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Naked DNA"/>
          <p:cNvSpPr txBox="1"/>
          <p:nvPr/>
        </p:nvSpPr>
        <p:spPr>
          <a:xfrm>
            <a:off x="1085213" y="4095094"/>
            <a:ext cx="95144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Naked DNA</a:t>
            </a:r>
          </a:p>
        </p:txBody>
      </p:sp>
      <p:sp>
        <p:nvSpPr>
          <p:cNvPr id="197" name="H-NS Proteins"/>
          <p:cNvSpPr txBox="1"/>
          <p:nvPr/>
        </p:nvSpPr>
        <p:spPr>
          <a:xfrm>
            <a:off x="3997523" y="4095094"/>
            <a:ext cx="114895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H-NS Proteins</a:t>
            </a:r>
          </a:p>
        </p:txBody>
      </p:sp>
      <p:sp>
        <p:nvSpPr>
          <p:cNvPr id="198" name="IHF Proteins"/>
          <p:cNvSpPr txBox="1"/>
          <p:nvPr/>
        </p:nvSpPr>
        <p:spPr>
          <a:xfrm>
            <a:off x="7107341" y="4095094"/>
            <a:ext cx="100075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IHF Proteins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6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9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800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76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800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  <p:seq concurrent="1" prevAc="none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  <p:video>
              <p:cMediaNode vol="10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94"/>
                </p:tgtEl>
              </p:cMediaNode>
            </p:video>
            <p:seq concurrent="1" prevAc="none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"/>
                  </p:tgtEl>
                </p:cond>
              </p:nextCondLst>
            </p:seq>
            <p:video>
              <p:cMediaNode vol="10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95"/>
                </p:tgtEl>
              </p:cMediaNode>
            </p:video>
            <p:seq concurrent="1" prevAc="none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AD42-519F-0C24-29A2-74E246483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Forward/Applications</a:t>
            </a:r>
          </a:p>
        </p:txBody>
      </p:sp>
      <p:sp>
        <p:nvSpPr>
          <p:cNvPr id="5" name="Google Shape;106;p18">
            <a:extLst>
              <a:ext uri="{FF2B5EF4-FFF2-40B4-BE49-F238E27FC236}">
                <a16:creationId xmlns:a16="http://schemas.microsoft.com/office/drawing/2014/main" id="{F4A949AE-8A59-19AA-3657-DC0D78D79D4A}"/>
              </a:ext>
            </a:extLst>
          </p:cNvPr>
          <p:cNvSpPr txBox="1"/>
          <p:nvPr/>
        </p:nvSpPr>
        <p:spPr>
          <a:xfrm>
            <a:off x="500932" y="1590260"/>
            <a:ext cx="8057945" cy="312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dirty="0"/>
              <a:t>Build upon these models as steppingstones towards a fully functional bacterial DNA model </a:t>
            </a:r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dirty="0"/>
              <a:t>Combine proteins in simulations as well as explore the effect of other known NAPs </a:t>
            </a:r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dirty="0"/>
              <a:t>Contribute to the knowledge and thus the ability of medicines to treat bacterial infections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633583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cknowledg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t>Acknowledgements</a:t>
            </a:r>
          </a:p>
        </p:txBody>
      </p:sp>
      <p:sp>
        <p:nvSpPr>
          <p:cNvPr id="201" name="Google Shape;106;p18"/>
          <p:cNvSpPr txBox="1"/>
          <p:nvPr/>
        </p:nvSpPr>
        <p:spPr>
          <a:xfrm>
            <a:off x="585123" y="1794899"/>
            <a:ext cx="7973754" cy="291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dirty="0"/>
              <a:t>Dr. </a:t>
            </a:r>
            <a:r>
              <a:rPr dirty="0"/>
              <a:t>Andrew Jewett — </a:t>
            </a:r>
            <a:r>
              <a:rPr dirty="0" err="1"/>
              <a:t>Moltemplate</a:t>
            </a:r>
            <a:endParaRPr dirty="0"/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dirty="0"/>
              <a:t>Dr. </a:t>
            </a:r>
            <a:r>
              <a:rPr dirty="0"/>
              <a:t>Gus Hart — Advisor</a:t>
            </a:r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dirty="0"/>
              <a:t>Dr. </a:t>
            </a:r>
            <a:r>
              <a:rPr dirty="0"/>
              <a:t>Grant Jensen — Co-Advisor</a:t>
            </a:r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College of Physical and Mathematical Sciences — Funding</a:t>
            </a:r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BYU Supercomputing — Computing Resources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72;p14"/>
          <p:cNvSpPr txBox="1">
            <a:spLocks noGrp="1"/>
          </p:cNvSpPr>
          <p:nvPr>
            <p:ph type="title"/>
          </p:nvPr>
        </p:nvSpPr>
        <p:spPr>
          <a:xfrm>
            <a:off x="311724" y="500924"/>
            <a:ext cx="8520602" cy="623702"/>
          </a:xfrm>
          <a:prstGeom prst="rect">
            <a:avLst/>
          </a:prstGeom>
        </p:spPr>
        <p:txBody>
          <a:bodyPr/>
          <a:lstStyle/>
          <a:p>
            <a:r>
              <a:t>Fundamental Processes of Life</a:t>
            </a:r>
          </a:p>
        </p:txBody>
      </p:sp>
      <p:sp>
        <p:nvSpPr>
          <p:cNvPr id="124" name="Google Shape;73;p14"/>
          <p:cNvSpPr txBox="1">
            <a:spLocks noGrp="1"/>
          </p:cNvSpPr>
          <p:nvPr>
            <p:ph type="body" sz="quarter" idx="1"/>
          </p:nvPr>
        </p:nvSpPr>
        <p:spPr>
          <a:xfrm>
            <a:off x="311699" y="1505699"/>
            <a:ext cx="3961802" cy="690601"/>
          </a:xfrm>
          <a:prstGeom prst="rect">
            <a:avLst/>
          </a:prstGeom>
        </p:spPr>
        <p:txBody>
          <a:bodyPr/>
          <a:lstStyle>
            <a:lvl1pPr indent="-330200">
              <a:buSzPts val="1600"/>
              <a:buChar char="-"/>
              <a:defRPr sz="1600"/>
            </a:lvl1pPr>
          </a:lstStyle>
          <a:p>
            <a:r>
              <a:t>DNA replication every 4 - 20 minutes</a:t>
            </a:r>
          </a:p>
        </p:txBody>
      </p:sp>
      <p:sp>
        <p:nvSpPr>
          <p:cNvPr id="125" name="Google Shape;74;p14"/>
          <p:cNvSpPr txBox="1">
            <a:spLocks noGrp="1"/>
          </p:cNvSpPr>
          <p:nvPr>
            <p:ph type="body" idx="21"/>
          </p:nvPr>
        </p:nvSpPr>
        <p:spPr>
          <a:xfrm>
            <a:off x="4832399" y="1505699"/>
            <a:ext cx="3961802" cy="83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indent="-330200">
              <a:lnSpc>
                <a:spcPct val="200000"/>
              </a:lnSpc>
              <a:buSzPts val="1600"/>
              <a:buChar char="-"/>
              <a:defRPr sz="1600"/>
            </a:lvl1pPr>
          </a:lstStyle>
          <a:p>
            <a:r>
              <a:t>DNA transcription creates genes</a:t>
            </a:r>
          </a:p>
        </p:txBody>
      </p:sp>
      <p:pic>
        <p:nvPicPr>
          <p:cNvPr id="126" name="Google Shape;76;p14" descr="Google Shape;76;p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775" y="2278600"/>
            <a:ext cx="3603976" cy="240135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Google Shape;77;p14"/>
          <p:cNvSpPr txBox="1"/>
          <p:nvPr/>
        </p:nvSpPr>
        <p:spPr>
          <a:xfrm>
            <a:off x="5341799" y="4835700"/>
            <a:ext cx="3452402" cy="293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8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/>
              </a:rPr>
              <a:t>https://www.lecturio.com/concepts/stages-of-transcription/</a:t>
            </a:r>
          </a:p>
        </p:txBody>
      </p:sp>
      <p:sp>
        <p:nvSpPr>
          <p:cNvPr id="128" name="Google Shape;78;p14"/>
          <p:cNvSpPr txBox="1"/>
          <p:nvPr/>
        </p:nvSpPr>
        <p:spPr>
          <a:xfrm>
            <a:off x="804609" y="4835700"/>
            <a:ext cx="4005601" cy="293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800" u="sng">
                <a:solidFill>
                  <a:schemeClr val="accent5"/>
                </a:solidFill>
              </a:defRPr>
            </a:lvl1pPr>
          </a:lstStyle>
          <a:p>
            <a:r>
              <a:t>https://medium.com/@biologynotes/dna-replication-302203b5c3d8 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33" y="2424899"/>
            <a:ext cx="4222484" cy="2026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8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DNA Compaction</a:t>
            </a:r>
          </a:p>
        </p:txBody>
      </p:sp>
      <p:sp>
        <p:nvSpPr>
          <p:cNvPr id="132" name="Google Shape;84;p15"/>
          <p:cNvSpPr txBox="1">
            <a:spLocks noGrp="1"/>
          </p:cNvSpPr>
          <p:nvPr>
            <p:ph type="body" sz="half" idx="1"/>
          </p:nvPr>
        </p:nvSpPr>
        <p:spPr>
          <a:xfrm>
            <a:off x="352998" y="1509327"/>
            <a:ext cx="3044952" cy="353948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20623" indent="-309626" defTabSz="841247">
              <a:lnSpc>
                <a:spcPct val="150000"/>
              </a:lnSpc>
              <a:buSzPts val="1800"/>
              <a:buChar char="-"/>
              <a:defRPr sz="1840">
                <a:solidFill>
                  <a:srgbClr val="FFFFFF"/>
                </a:solidFill>
              </a:defRPr>
            </a:pPr>
            <a:r>
              <a:rPr dirty="0"/>
              <a:t>Prokaryotic DNA is circular </a:t>
            </a:r>
          </a:p>
          <a:p>
            <a:pPr marL="420623" indent="-309626" defTabSz="841247">
              <a:lnSpc>
                <a:spcPct val="150000"/>
              </a:lnSpc>
              <a:buSzPts val="1800"/>
              <a:buChar char="-"/>
              <a:defRPr sz="1840">
                <a:solidFill>
                  <a:srgbClr val="FFFFFF"/>
                </a:solidFill>
              </a:defRPr>
            </a:pPr>
            <a:r>
              <a:rPr dirty="0"/>
              <a:t>Compacted 1000-fold to nucleoid shape</a:t>
            </a:r>
          </a:p>
          <a:p>
            <a:pPr marL="420623" indent="-309626" defTabSz="841247">
              <a:lnSpc>
                <a:spcPct val="150000"/>
              </a:lnSpc>
              <a:buSzPts val="1800"/>
              <a:buChar char="-"/>
              <a:defRPr sz="1840"/>
            </a:pPr>
            <a:r>
              <a:rPr dirty="0">
                <a:solidFill>
                  <a:srgbClr val="FFFFFF"/>
                </a:solidFill>
              </a:rPr>
              <a:t>How is DNA compacted to accommodate for such mechanically complicated processes?</a:t>
            </a:r>
            <a:r>
              <a:rPr dirty="0"/>
              <a:t> </a:t>
            </a:r>
          </a:p>
        </p:txBody>
      </p:sp>
      <p:pic>
        <p:nvPicPr>
          <p:cNvPr id="133" name="twist_motor.mpg" descr="twist_motor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4146" y="485162"/>
            <a:ext cx="4545781" cy="4173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9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90;p16"/>
          <p:cNvSpPr txBox="1">
            <a:spLocks noGrp="1"/>
          </p:cNvSpPr>
          <p:nvPr>
            <p:ph type="title"/>
          </p:nvPr>
        </p:nvSpPr>
        <p:spPr>
          <a:xfrm>
            <a:off x="311724" y="500924"/>
            <a:ext cx="8520602" cy="623702"/>
          </a:xfrm>
          <a:prstGeom prst="rect">
            <a:avLst/>
          </a:prstGeom>
        </p:spPr>
        <p:txBody>
          <a:bodyPr/>
          <a:lstStyle/>
          <a:p>
            <a:r>
              <a:t>Topological Structure</a:t>
            </a:r>
          </a:p>
        </p:txBody>
      </p:sp>
      <p:sp>
        <p:nvSpPr>
          <p:cNvPr id="136" name="Google Shape;92;p16"/>
          <p:cNvSpPr txBox="1">
            <a:spLocks noGrp="1"/>
          </p:cNvSpPr>
          <p:nvPr>
            <p:ph type="body" sz="half" idx="4294967295"/>
          </p:nvPr>
        </p:nvSpPr>
        <p:spPr>
          <a:xfrm>
            <a:off x="4645300" y="1898519"/>
            <a:ext cx="4165801" cy="2635362"/>
          </a:xfrm>
          <a:prstGeom prst="rect">
            <a:avLst/>
          </a:prstGeom>
        </p:spPr>
        <p:txBody>
          <a:bodyPr/>
          <a:lstStyle/>
          <a:p>
            <a:pPr indent="-336550">
              <a:lnSpc>
                <a:spcPct val="150000"/>
              </a:lnSpc>
              <a:buSzPts val="1800"/>
              <a:buChar char="-"/>
              <a:defRPr sz="1800"/>
            </a:pPr>
            <a:r>
              <a:t>Plectonemic loops segregate DNA domains</a:t>
            </a:r>
          </a:p>
          <a:p>
            <a:pPr indent="-330200">
              <a:lnSpc>
                <a:spcPct val="150000"/>
              </a:lnSpc>
              <a:buSzPts val="1800"/>
              <a:buChar char="-"/>
              <a:defRPr sz="1800"/>
            </a:pPr>
            <a:r>
              <a:t>Transcription enzymes read the genes in varying domains  </a:t>
            </a:r>
          </a:p>
          <a:p>
            <a:pPr indent="-330200">
              <a:lnSpc>
                <a:spcPct val="150000"/>
              </a:lnSpc>
              <a:buSzPts val="1800"/>
              <a:buChar char="-"/>
              <a:defRPr sz="1800"/>
            </a:pPr>
            <a:r>
              <a:t>Replicated strands are pulled to opposite poles for division </a:t>
            </a:r>
          </a:p>
        </p:txBody>
      </p:sp>
      <p:pic>
        <p:nvPicPr>
          <p:cNvPr id="137" name="circular_dna2.jpg" descr="circular_dna2.jpg"/>
          <p:cNvPicPr>
            <a:picLocks noChangeAspect="1"/>
          </p:cNvPicPr>
          <p:nvPr/>
        </p:nvPicPr>
        <p:blipFill>
          <a:blip r:embed="rId2"/>
          <a:srcRect l="22020" t="22363" r="18336" b="22363"/>
          <a:stretch>
            <a:fillRect/>
          </a:stretch>
        </p:blipFill>
        <p:spPr>
          <a:xfrm>
            <a:off x="773463" y="1937865"/>
            <a:ext cx="2991918" cy="2556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97;p17"/>
          <p:cNvSpPr txBox="1">
            <a:spLocks noGrp="1"/>
          </p:cNvSpPr>
          <p:nvPr>
            <p:ph type="title"/>
          </p:nvPr>
        </p:nvSpPr>
        <p:spPr>
          <a:xfrm>
            <a:off x="311724" y="500924"/>
            <a:ext cx="8520602" cy="623702"/>
          </a:xfrm>
          <a:prstGeom prst="rect">
            <a:avLst/>
          </a:prstGeom>
        </p:spPr>
        <p:txBody>
          <a:bodyPr/>
          <a:lstStyle/>
          <a:p>
            <a:r>
              <a:t>Organization and Gene Expression</a:t>
            </a:r>
          </a:p>
        </p:txBody>
      </p:sp>
      <p:sp>
        <p:nvSpPr>
          <p:cNvPr id="140" name="Google Shape;98;p17"/>
          <p:cNvSpPr txBox="1">
            <a:spLocks noGrp="1"/>
          </p:cNvSpPr>
          <p:nvPr>
            <p:ph type="body" sz="quarter" idx="1"/>
          </p:nvPr>
        </p:nvSpPr>
        <p:spPr>
          <a:xfrm>
            <a:off x="5926679" y="3842203"/>
            <a:ext cx="2984546" cy="109515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87452" indent="-135382" defTabSz="374904">
              <a:lnSpc>
                <a:spcPct val="150000"/>
              </a:lnSpc>
              <a:buSzPts val="1400"/>
              <a:buChar char="-"/>
              <a:defRPr sz="1476"/>
            </a:pPr>
            <a:r>
              <a:t>DNA is highly organized/segregated by gene </a:t>
            </a:r>
          </a:p>
          <a:p>
            <a:pPr marL="187452" indent="-135382" defTabSz="374904">
              <a:lnSpc>
                <a:spcPct val="150000"/>
              </a:lnSpc>
              <a:buSzPts val="1400"/>
              <a:buChar char="-"/>
              <a:defRPr sz="1476"/>
            </a:pPr>
            <a:r>
              <a:t>Correct! </a:t>
            </a:r>
          </a:p>
        </p:txBody>
      </p:sp>
      <p:pic>
        <p:nvPicPr>
          <p:cNvPr id="141" name="Google Shape;99;p17" descr="Google Shape;99;p17"/>
          <p:cNvPicPr>
            <a:picLocks noChangeAspect="1"/>
          </p:cNvPicPr>
          <p:nvPr/>
        </p:nvPicPr>
        <p:blipFill>
          <a:blip r:embed="rId2"/>
          <a:srcRect l="6516" t="20423" r="15141" b="21274"/>
          <a:stretch>
            <a:fillRect/>
          </a:stretch>
        </p:blipFill>
        <p:spPr>
          <a:xfrm>
            <a:off x="3538734" y="1805041"/>
            <a:ext cx="1947326" cy="193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oogle Shape;100;p17" descr="Google Shape;100;p17"/>
          <p:cNvPicPr>
            <a:picLocks noChangeAspect="1"/>
          </p:cNvPicPr>
          <p:nvPr/>
        </p:nvPicPr>
        <p:blipFill>
          <a:blip r:embed="rId3"/>
          <a:srcRect l="12092" t="25064" r="9690" b="20192"/>
          <a:stretch>
            <a:fillRect/>
          </a:stretch>
        </p:blipFill>
        <p:spPr>
          <a:xfrm>
            <a:off x="6303758" y="1805041"/>
            <a:ext cx="2070801" cy="193215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Google Shape;98;p17"/>
          <p:cNvSpPr txBox="1"/>
          <p:nvPr/>
        </p:nvSpPr>
        <p:spPr>
          <a:xfrm>
            <a:off x="3157170" y="3842203"/>
            <a:ext cx="2984546" cy="1095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/>
          <a:p>
            <a:pPr marL="187452" indent="-135382" defTabSz="374904">
              <a:lnSpc>
                <a:spcPct val="150000"/>
              </a:lnSpc>
              <a:buClr>
                <a:srgbClr val="666666"/>
              </a:buClr>
              <a:buSzPts val="1400"/>
              <a:buFont typeface="Helvetica"/>
              <a:buChar char="-"/>
              <a:defRPr sz="147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DNA is very disorganized, tangled and in disarray</a:t>
            </a:r>
          </a:p>
          <a:p>
            <a:pPr marL="187452" indent="-135382" defTabSz="374904">
              <a:lnSpc>
                <a:spcPct val="150000"/>
              </a:lnSpc>
              <a:buClr>
                <a:srgbClr val="666666"/>
              </a:buClr>
              <a:buSzPts val="1400"/>
              <a:buFont typeface="Helvetica"/>
              <a:buChar char="-"/>
              <a:defRPr sz="147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Not correct! </a:t>
            </a:r>
          </a:p>
        </p:txBody>
      </p:sp>
      <p:pic>
        <p:nvPicPr>
          <p:cNvPr id="144" name="IMG_4822.jpeg" descr="IMG_4822.jpeg"/>
          <p:cNvPicPr>
            <a:picLocks noChangeAspect="1"/>
          </p:cNvPicPr>
          <p:nvPr/>
        </p:nvPicPr>
        <p:blipFill>
          <a:blip r:embed="rId4"/>
          <a:srcRect t="14713" b="14713"/>
          <a:stretch>
            <a:fillRect/>
          </a:stretch>
        </p:blipFill>
        <p:spPr>
          <a:xfrm>
            <a:off x="667744" y="1805041"/>
            <a:ext cx="2053315" cy="19321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Google Shape;98;p17"/>
          <p:cNvSpPr txBox="1"/>
          <p:nvPr/>
        </p:nvSpPr>
        <p:spPr>
          <a:xfrm>
            <a:off x="293081" y="3842203"/>
            <a:ext cx="2984546" cy="1095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 marL="187452" indent="-135382" defTabSz="374904">
              <a:lnSpc>
                <a:spcPct val="150000"/>
              </a:lnSpc>
              <a:buClr>
                <a:srgbClr val="666666"/>
              </a:buClr>
              <a:buSzPts val="1400"/>
              <a:buFont typeface="Helvetica"/>
              <a:buChar char="-"/>
              <a:defRPr sz="1476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Unwound configuration, DNA coding for the same things are located in same vicinity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05;p18"/>
          <p:cNvSpPr txBox="1">
            <a:spLocks noGrp="1"/>
          </p:cNvSpPr>
          <p:nvPr>
            <p:ph type="title"/>
          </p:nvPr>
        </p:nvSpPr>
        <p:spPr>
          <a:xfrm>
            <a:off x="318450" y="133435"/>
            <a:ext cx="3127500" cy="1829101"/>
          </a:xfrm>
          <a:prstGeom prst="rect">
            <a:avLst/>
          </a:prstGeom>
        </p:spPr>
        <p:txBody>
          <a:bodyPr/>
          <a:lstStyle/>
          <a:p>
            <a:r>
              <a:t>Nucleoid Associated Proteins (NAPs)</a:t>
            </a:r>
          </a:p>
        </p:txBody>
      </p:sp>
      <p:pic>
        <p:nvPicPr>
          <p:cNvPr id="148" name="Google Shape;107;p18" descr="Google Shape;107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01" y="1728313"/>
            <a:ext cx="2359376" cy="1328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Google Shape;108;p18" descr="Google Shape;108;p18"/>
          <p:cNvPicPr>
            <a:picLocks noChangeAspect="1"/>
          </p:cNvPicPr>
          <p:nvPr/>
        </p:nvPicPr>
        <p:blipFill>
          <a:blip r:embed="rId3"/>
          <a:srcRect l="24771" r="4992" b="2789"/>
          <a:stretch>
            <a:fillRect/>
          </a:stretch>
        </p:blipFill>
        <p:spPr>
          <a:xfrm>
            <a:off x="249349" y="2586161"/>
            <a:ext cx="1436351" cy="2067276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Google Shape;109;p18"/>
          <p:cNvSpPr txBox="1"/>
          <p:nvPr/>
        </p:nvSpPr>
        <p:spPr>
          <a:xfrm>
            <a:off x="2074906" y="2997716"/>
            <a:ext cx="1337100" cy="36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H-NS proteins</a:t>
            </a:r>
          </a:p>
        </p:txBody>
      </p:sp>
      <p:sp>
        <p:nvSpPr>
          <p:cNvPr id="151" name="Google Shape;110;p18"/>
          <p:cNvSpPr txBox="1"/>
          <p:nvPr/>
        </p:nvSpPr>
        <p:spPr>
          <a:xfrm>
            <a:off x="426641" y="4568630"/>
            <a:ext cx="1337101" cy="360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r>
              <a:t>IHF proteins</a:t>
            </a:r>
          </a:p>
        </p:txBody>
      </p:sp>
      <p:sp>
        <p:nvSpPr>
          <p:cNvPr id="152" name="Text"/>
          <p:cNvSpPr txBox="1"/>
          <p:nvPr/>
        </p:nvSpPr>
        <p:spPr>
          <a:xfrm>
            <a:off x="3233097" y="4048565"/>
            <a:ext cx="338784" cy="1973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endParaRPr/>
          </a:p>
        </p:txBody>
      </p:sp>
      <p:sp>
        <p:nvSpPr>
          <p:cNvPr id="153" name="Google Shape;106;p18"/>
          <p:cNvSpPr txBox="1"/>
          <p:nvPr/>
        </p:nvSpPr>
        <p:spPr>
          <a:xfrm>
            <a:off x="4392476" y="616124"/>
            <a:ext cx="4166401" cy="40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NAPs bind to the DNA to form the nucleoid structure</a:t>
            </a:r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H-NS (histone-like nucleoid-structuring) proteins regulate DNA topology</a:t>
            </a:r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IHF (integration host factor) proteins condense the chromosome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15;p19"/>
          <p:cNvSpPr txBox="1">
            <a:spLocks noGrp="1"/>
          </p:cNvSpPr>
          <p:nvPr>
            <p:ph type="title"/>
          </p:nvPr>
        </p:nvSpPr>
        <p:spPr>
          <a:xfrm>
            <a:off x="311699" y="330850"/>
            <a:ext cx="8520602" cy="6237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Visualizing NAPs and Their Topological Effects </a:t>
            </a:r>
          </a:p>
        </p:txBody>
      </p:sp>
      <p:sp>
        <p:nvSpPr>
          <p:cNvPr id="156" name="Google Shape;116;p19"/>
          <p:cNvSpPr txBox="1">
            <a:spLocks noGrp="1"/>
          </p:cNvSpPr>
          <p:nvPr>
            <p:ph type="body" idx="4294967295"/>
          </p:nvPr>
        </p:nvSpPr>
        <p:spPr>
          <a:xfrm>
            <a:off x="536224" y="2016674"/>
            <a:ext cx="8023202" cy="259830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SzTx/>
              <a:buNone/>
              <a:defRPr sz="2100"/>
            </a:pPr>
            <a:r>
              <a:t>3 Simulations:</a:t>
            </a:r>
          </a:p>
          <a:p>
            <a:pPr marL="914400" indent="-361950">
              <a:lnSpc>
                <a:spcPct val="150000"/>
              </a:lnSpc>
              <a:spcBef>
                <a:spcPts val="1200"/>
              </a:spcBef>
              <a:buSzPts val="2100"/>
              <a:buFontTx/>
              <a:buAutoNum type="arabicParenR"/>
              <a:defRPr sz="2100"/>
            </a:pPr>
            <a:r>
              <a:t>“Naked DNA” without any binding proteins</a:t>
            </a:r>
          </a:p>
          <a:p>
            <a:pPr marL="914400" indent="-361950">
              <a:lnSpc>
                <a:spcPct val="150000"/>
              </a:lnSpc>
              <a:buSzPts val="2100"/>
              <a:buFontTx/>
              <a:buAutoNum type="arabicParenR"/>
              <a:defRPr sz="2100"/>
            </a:pPr>
            <a:r>
              <a:t>H-NS proteins</a:t>
            </a:r>
          </a:p>
          <a:p>
            <a:pPr marL="914400" indent="-361950">
              <a:lnSpc>
                <a:spcPct val="150000"/>
              </a:lnSpc>
              <a:buSzPts val="2100"/>
              <a:buFontTx/>
              <a:buAutoNum type="arabicParenR"/>
              <a:defRPr sz="2100"/>
            </a:pPr>
            <a:r>
              <a:t>IHF proteins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18B3-C701-9C96-474A-8649DB37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Specifications</a:t>
            </a:r>
          </a:p>
        </p:txBody>
      </p:sp>
      <p:sp>
        <p:nvSpPr>
          <p:cNvPr id="4" name="Google Shape;106;p18">
            <a:extLst>
              <a:ext uri="{FF2B5EF4-FFF2-40B4-BE49-F238E27FC236}">
                <a16:creationId xmlns:a16="http://schemas.microsoft.com/office/drawing/2014/main" id="{73210B9C-5E33-03B2-95C7-FDD661C49A94}"/>
              </a:ext>
            </a:extLst>
          </p:cNvPr>
          <p:cNvSpPr txBox="1"/>
          <p:nvPr/>
        </p:nvSpPr>
        <p:spPr>
          <a:xfrm>
            <a:off x="4392476" y="616124"/>
            <a:ext cx="4166401" cy="40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lnSpcReduction="10000"/>
          </a:bodyPr>
          <a:lstStyle/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dirty="0"/>
              <a:t>~100,000 base pairs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10.5 base pairs per helical turn</a:t>
            </a:r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dirty="0"/>
              <a:t>3 base pairs per monomer, 2 beads per monomer</a:t>
            </a:r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dirty="0"/>
              <a:t>Run very slowly, for a long period of time </a:t>
            </a:r>
            <a:r>
              <a:rPr lang="en-US" dirty="0">
                <a:sym typeface="Wingdings" pitchFamily="2" charset="2"/>
              </a:rPr>
              <a:t> 180 million timesteps (picoseconds)</a:t>
            </a:r>
            <a:r>
              <a:rPr lang="en-US" dirty="0"/>
              <a:t> </a:t>
            </a:r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lang="en-US" dirty="0"/>
              <a:t>100 twist motors produce constant torque</a:t>
            </a:r>
          </a:p>
          <a:p>
            <a:pPr marL="127000">
              <a:lnSpc>
                <a:spcPct val="150000"/>
              </a:lnSpc>
              <a:buClr>
                <a:srgbClr val="666666"/>
              </a:buClr>
              <a:buSzPts val="2000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lang="en-US" dirty="0"/>
          </a:p>
          <a:p>
            <a:pPr marL="457200" indent="-330200">
              <a:lnSpc>
                <a:spcPct val="150000"/>
              </a:lnSpc>
              <a:buClr>
                <a:srgbClr val="666666"/>
              </a:buClr>
              <a:buSzPts val="2000"/>
              <a:buFont typeface="Helvetica"/>
              <a:buChar char="-"/>
              <a:defRPr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ED4521-72D2-3C0C-EA54-1D9944A0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377"/>
            <a:ext cx="4166401" cy="8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st motor">
            <a:extLst>
              <a:ext uri="{FF2B5EF4-FFF2-40B4-BE49-F238E27FC236}">
                <a16:creationId xmlns:a16="http://schemas.microsoft.com/office/drawing/2014/main" id="{20160C47-ECF3-353D-7723-DF71FBB7A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7" y="3585743"/>
            <a:ext cx="3067113" cy="105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647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21;p20"/>
          <p:cNvSpPr txBox="1">
            <a:spLocks noGrp="1"/>
          </p:cNvSpPr>
          <p:nvPr>
            <p:ph type="title"/>
          </p:nvPr>
        </p:nvSpPr>
        <p:spPr>
          <a:xfrm>
            <a:off x="311724" y="500924"/>
            <a:ext cx="8520602" cy="623702"/>
          </a:xfrm>
          <a:prstGeom prst="rect">
            <a:avLst/>
          </a:prstGeom>
        </p:spPr>
        <p:txBody>
          <a:bodyPr/>
          <a:lstStyle/>
          <a:p>
            <a:r>
              <a:t>“Naked DNA” — 100 twist motors </a:t>
            </a:r>
          </a:p>
        </p:txBody>
      </p:sp>
      <p:pic>
        <p:nvPicPr>
          <p:cNvPr id="159" name="Google Shape;122;p20" descr="Google Shape;122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0" y="1304167"/>
            <a:ext cx="4112308" cy="3853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twist_motors.jpg" descr="twist_motor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389" y="1205498"/>
            <a:ext cx="4682245" cy="3143699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Visualizing the twist motors"/>
          <p:cNvSpPr txBox="1"/>
          <p:nvPr/>
        </p:nvSpPr>
        <p:spPr>
          <a:xfrm>
            <a:off x="5538628" y="4430070"/>
            <a:ext cx="2153767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Visualizing the twist motors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EDE3DA"/>
      </a:lt1>
      <a:dk2>
        <a:srgbClr val="A7A7A7"/>
      </a:dk2>
      <a:lt2>
        <a:srgbClr val="53535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00FF"/>
      </a:hlink>
      <a:folHlink>
        <a:srgbClr val="FF00FF"/>
      </a:folHlink>
    </a:clrScheme>
    <a:fontScheme name="Paradigm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Paradig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1394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1394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aradigm">
  <a:themeElements>
    <a:clrScheme name="Paradig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00FF"/>
      </a:hlink>
      <a:folHlink>
        <a:srgbClr val="FF00FF"/>
      </a:folHlink>
    </a:clrScheme>
    <a:fontScheme name="Paradigm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Paradig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1394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1394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376</Words>
  <Application>Microsoft Macintosh PowerPoint</Application>
  <PresentationFormat>On-screen Show (16:9)</PresentationFormat>
  <Paragraphs>65</Paragraphs>
  <Slides>19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Helvetica</vt:lpstr>
      <vt:lpstr>Merriweather</vt:lpstr>
      <vt:lpstr>Roboto</vt:lpstr>
      <vt:lpstr>Paradigm</vt:lpstr>
      <vt:lpstr>Coarse-Grained Simulations of Supercoiled DNA</vt:lpstr>
      <vt:lpstr>Fundamental Processes of Life</vt:lpstr>
      <vt:lpstr>DNA Compaction</vt:lpstr>
      <vt:lpstr>Topological Structure</vt:lpstr>
      <vt:lpstr>Organization and Gene Expression</vt:lpstr>
      <vt:lpstr>Nucleoid Associated Proteins (NAPs)</vt:lpstr>
      <vt:lpstr>Visualizing NAPs and Their Topological Effects </vt:lpstr>
      <vt:lpstr>Simulation Specifications</vt:lpstr>
      <vt:lpstr>“Naked DNA” — 100 twist motors </vt:lpstr>
      <vt:lpstr>PowerPoint Presentation</vt:lpstr>
      <vt:lpstr>257 H-NS Proteins</vt:lpstr>
      <vt:lpstr>PowerPoint Presentation</vt:lpstr>
      <vt:lpstr>Plectonemic Loops/Topological Domains</vt:lpstr>
      <vt:lpstr>604 IHF Proteins</vt:lpstr>
      <vt:lpstr>PowerPoint Presentation</vt:lpstr>
      <vt:lpstr>Comparison</vt:lpstr>
      <vt:lpstr>Comparison</vt:lpstr>
      <vt:lpstr>Going Forward/Applications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Coarse-Grained Simulations of Supercoiled DNA</dc:title>
  <cp:lastModifiedBy>Cayson Hamilton</cp:lastModifiedBy>
  <cp:revision>2</cp:revision>
  <dcterms:modified xsi:type="dcterms:W3CDTF">2022-10-17T14:59:48Z</dcterms:modified>
</cp:coreProperties>
</file>